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866" r:id="rId2"/>
  </p:sldMasterIdLst>
  <p:notesMasterIdLst>
    <p:notesMasterId r:id="rId24"/>
  </p:notesMasterIdLst>
  <p:handoutMasterIdLst>
    <p:handoutMasterId r:id="rId25"/>
  </p:handoutMasterIdLst>
  <p:sldIdLst>
    <p:sldId id="256" r:id="rId3"/>
    <p:sldId id="330" r:id="rId4"/>
    <p:sldId id="336" r:id="rId5"/>
    <p:sldId id="328" r:id="rId6"/>
    <p:sldId id="346" r:id="rId7"/>
    <p:sldId id="329" r:id="rId8"/>
    <p:sldId id="342" r:id="rId9"/>
    <p:sldId id="344" r:id="rId10"/>
    <p:sldId id="343" r:id="rId11"/>
    <p:sldId id="337" r:id="rId12"/>
    <p:sldId id="261" r:id="rId13"/>
    <p:sldId id="345" r:id="rId14"/>
    <p:sldId id="332" r:id="rId15"/>
    <p:sldId id="338" r:id="rId16"/>
    <p:sldId id="339" r:id="rId17"/>
    <p:sldId id="340" r:id="rId18"/>
    <p:sldId id="333" r:id="rId19"/>
    <p:sldId id="326" r:id="rId20"/>
    <p:sldId id="331" r:id="rId21"/>
    <p:sldId id="335" r:id="rId22"/>
    <p:sldId id="327" r:id="rId23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47FC32-6F43-455B-A0CA-6DC2B669A850}">
          <p14:sldIdLst>
            <p14:sldId id="256"/>
            <p14:sldId id="330"/>
            <p14:sldId id="336"/>
            <p14:sldId id="328"/>
            <p14:sldId id="346"/>
            <p14:sldId id="329"/>
            <p14:sldId id="342"/>
            <p14:sldId id="344"/>
            <p14:sldId id="343"/>
            <p14:sldId id="337"/>
            <p14:sldId id="261"/>
            <p14:sldId id="345"/>
            <p14:sldId id="332"/>
            <p14:sldId id="338"/>
            <p14:sldId id="339"/>
            <p14:sldId id="340"/>
            <p14:sldId id="333"/>
            <p14:sldId id="326"/>
            <p14:sldId id="331"/>
            <p14:sldId id="335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104" y="-42"/>
      </p:cViewPr>
      <p:guideLst>
        <p:guide orient="horz" pos="3627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E9FC5A-0746-47C6-8C65-2539C4358F44}" type="datetimeFigureOut">
              <a:rPr lang="en-US"/>
              <a:pPr>
                <a:defRPr/>
              </a:pPr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294B74-AA6C-4461-8936-5EBA20365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42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7E4F15-A485-4EC3-A386-8513F02D0C37}" type="datetimeFigureOut">
              <a:rPr lang="en-US"/>
              <a:pPr>
                <a:defRPr/>
              </a:pPr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9D0533-85FE-4295-B056-A766E1E6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D0533-85FE-4295-B056-A766E1E690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5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9462" y="1675182"/>
            <a:ext cx="4854684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724" y="1675182"/>
            <a:ext cx="2512593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292DB85-BD78-4C49-85CB-2AF19122BE30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C481155-0EBE-4C22-8A13-56C368A95E9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DD9DF4-C91B-49BD-91A2-D078624EBDC4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62F654A-CA97-4069-8AF3-172B61E50275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Teppo Tutkija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913" y="1906588"/>
            <a:ext cx="3265487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548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err="1" smtClean="0"/>
              <a:t>Thank</a:t>
            </a:r>
            <a:r>
              <a:rPr lang="fi-FI" smtClean="0"/>
              <a:t> </a:t>
            </a:r>
            <a:r>
              <a:rPr lang="fi-FI" err="1" smtClean="0"/>
              <a:t>you</a:t>
            </a:r>
            <a:r>
              <a:rPr lang="fi-FI" smtClean="0"/>
              <a:t>!</a:t>
            </a:r>
            <a:endParaRPr lang="fi-FI"/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946650"/>
            <a:ext cx="19161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8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82" y="431800"/>
            <a:ext cx="8127011" cy="10382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1982" y="1704975"/>
            <a:ext cx="8127011" cy="441801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kstikehys 8"/>
          <p:cNvSpPr txBox="1">
            <a:spLocks noChangeArrowheads="1"/>
          </p:cNvSpPr>
          <p:nvPr userDrawn="1"/>
        </p:nvSpPr>
        <p:spPr bwMode="auto">
          <a:xfrm>
            <a:off x="5764213" y="6443663"/>
            <a:ext cx="1770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fi-FI" sz="1000" dirty="0" smtClean="0">
                <a:solidFill>
                  <a:srgbClr val="979B9E"/>
                </a:solidFill>
              </a:rPr>
              <a:t>© Luonnonvarakeskus</a:t>
            </a:r>
          </a:p>
        </p:txBody>
      </p:sp>
      <p:pic>
        <p:nvPicPr>
          <p:cNvPr id="8" name="Picture 5" descr="Luke_FI_virall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724525"/>
            <a:ext cx="12303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2713F14-65AC-4F63-824F-326643FF77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0" y="6419850"/>
            <a:ext cx="1128713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CD1440C-FAB8-4462-93BB-8682131BCA36}" type="datetime1">
              <a:rPr lang="fi-FI"/>
              <a:pPr>
                <a:defRPr/>
              </a:pPr>
              <a:t>8.2.2019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49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005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63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84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3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8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55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8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07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70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952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8.2.2019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89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5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70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7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5E8EBEC-8FC8-4C18-AB9D-0BCFBF362E23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4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E948F04-9F99-4818-A695-679B8EF17C98}" type="datetime1">
              <a:rPr lang="fi-FI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689811"/>
            <a:ext cx="37758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9811"/>
            <a:ext cx="3615946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7265C59-F197-43D7-B116-186ED066248B}" type="datetime1">
              <a:rPr lang="fi-FI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0725" y="1704975"/>
            <a:ext cx="75438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  <a:endParaRPr lang="en-US" altLang="fi-FI" smtClean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perustyyl. napsautt.</a:t>
            </a:r>
            <a:endParaRPr lang="en-US" altLang="fi-FI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6419850"/>
            <a:ext cx="869950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C2AAED01-D84A-4DED-9C75-BDB283C7AE3B}" type="datetime1">
              <a:rPr lang="fi-FI"/>
              <a:pPr>
                <a:defRPr/>
              </a:pPr>
              <a:t>8.2.2019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3025" y="6419850"/>
            <a:ext cx="3119438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5441950" y="6423025"/>
            <a:ext cx="23653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725" y="5843588"/>
            <a:ext cx="1081088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4" r:id="rId3"/>
    <p:sldLayoutId id="2147483842" r:id="rId4"/>
    <p:sldLayoutId id="2147483841" r:id="rId5"/>
    <p:sldLayoutId id="2147483865" r:id="rId6"/>
    <p:sldLayoutId id="2147483861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78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13ED9EB-B609-4954-B3E5-7ACBC7B75736}" type="datetimeFigureOut">
              <a:rPr lang="fi-FI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8.2.2019</a:t>
            </a:fld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9EBE4C88-C832-4E34-879B-CA327BC1B922}" type="slidenum">
              <a:rPr lang="fi-FI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fi-FI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26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youtu.be/kuzJRU1HqAc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andfonline.com/toc/tife20/0/0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://www.tandfonline.com/doi/full/10.1080/14942119.2018.141967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eEcomod/SpaFHy_v1" TargetMode="External"/><Relationship Id="rId2" Type="http://schemas.openxmlformats.org/officeDocument/2006/relationships/hyperlink" Target="https://www.hydrol-earth-syst-sci-discuss.net/hess-2019-45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tness.luke.fi/wetnessdem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471982" y="3045769"/>
            <a:ext cx="6015892" cy="849703"/>
          </a:xfrm>
        </p:spPr>
        <p:txBody>
          <a:bodyPr>
            <a:normAutofit fontScale="92500" lnSpcReduction="20000"/>
          </a:bodyPr>
          <a:lstStyle/>
          <a:p>
            <a:r>
              <a:rPr lang="fi-FI" dirty="0" smtClean="0"/>
              <a:t>Samuli Launiainen, </a:t>
            </a:r>
            <a:r>
              <a:rPr lang="fi-FI" dirty="0" smtClean="0"/>
              <a:t>Jari </a:t>
            </a:r>
            <a:r>
              <a:rPr lang="fi-FI" dirty="0"/>
              <a:t>Perttunen, </a:t>
            </a:r>
            <a:r>
              <a:rPr lang="fi-FI" dirty="0"/>
              <a:t>Aura Salmivaara, </a:t>
            </a:r>
            <a:r>
              <a:rPr lang="fi-FI" dirty="0" smtClean="0"/>
              <a:t>Kersti Haahti, Mingfu </a:t>
            </a:r>
            <a:r>
              <a:rPr lang="fi-FI" dirty="0" smtClean="0"/>
              <a:t>Guan, Ari Laurén, Jori Uusitalo</a:t>
            </a:r>
          </a:p>
          <a:p>
            <a:endParaRPr lang="fi-FI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i-FI" dirty="0"/>
              <a:t/>
            </a:r>
            <a:br>
              <a:rPr lang="fi-FI" dirty="0"/>
            </a:b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-2514386" y="1160072"/>
            <a:ext cx="1793667" cy="481670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i-FI" sz="1100" dirty="0" smtClean="0"/>
              <a:t>Valitse pohja </a:t>
            </a:r>
            <a:r>
              <a:rPr lang="fi-FI" sz="1100" dirty="0"/>
              <a:t>temaattisen ohjelman </a:t>
            </a:r>
            <a:r>
              <a:rPr lang="fi-FI" sz="1100" dirty="0" smtClean="0"/>
              <a:t>mukaan: 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4"/>
                </a:solidFill>
              </a:rPr>
              <a:t>Pohjoinen </a:t>
            </a:r>
            <a:r>
              <a:rPr lang="fi-FI" sz="1100" b="1" dirty="0">
                <a:solidFill>
                  <a:schemeClr val="accent4"/>
                </a:solidFill>
              </a:rPr>
              <a:t>vihreä biotalous</a:t>
            </a:r>
          </a:p>
          <a:p>
            <a:pPr>
              <a:spcBef>
                <a:spcPts val="300"/>
              </a:spcBef>
            </a:pPr>
            <a:r>
              <a:rPr lang="fi-FI" sz="1100" b="1" dirty="0">
                <a:solidFill>
                  <a:schemeClr val="accent5"/>
                </a:solidFill>
              </a:rPr>
              <a:t>Innovatiivinen elintarvikeketju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3"/>
                </a:solidFill>
              </a:rPr>
              <a:t>Sininen biotalous</a:t>
            </a:r>
          </a:p>
          <a:p>
            <a:pPr>
              <a:spcBef>
                <a:spcPts val="300"/>
              </a:spcBef>
            </a:pPr>
            <a:r>
              <a:rPr lang="fi-FI" sz="1100" b="1" dirty="0" smtClean="0">
                <a:solidFill>
                  <a:schemeClr val="accent6"/>
                </a:solidFill>
              </a:rPr>
              <a:t>Kestävä luonnonvaratalous yhteiskunnassa </a:t>
            </a:r>
          </a:p>
          <a:p>
            <a:endParaRPr lang="fi-FI" sz="1100" dirty="0" smtClean="0"/>
          </a:p>
          <a:p>
            <a:r>
              <a:rPr lang="fi-FI" sz="1100" dirty="0" smtClean="0"/>
              <a:t>Mikäli kyse </a:t>
            </a:r>
            <a:r>
              <a:rPr lang="fi-FI" sz="1100" dirty="0"/>
              <a:t>on temaattiseen ohjelmaan kuulumattomasta toiminnasta käytetään </a:t>
            </a:r>
            <a:r>
              <a:rPr lang="fi-FI" sz="1100" b="1" dirty="0">
                <a:solidFill>
                  <a:schemeClr val="accent2"/>
                </a:solidFill>
              </a:rPr>
              <a:t>turkoosia</a:t>
            </a:r>
            <a:r>
              <a:rPr lang="fi-FI" sz="1100" dirty="0"/>
              <a:t> tai </a:t>
            </a:r>
            <a:r>
              <a:rPr lang="fi-FI" sz="1100" b="1" dirty="0" smtClean="0">
                <a:solidFill>
                  <a:schemeClr val="accent1"/>
                </a:solidFill>
              </a:rPr>
              <a:t>oranssia</a:t>
            </a:r>
            <a:r>
              <a:rPr lang="fi-FI" sz="1100" dirty="0" smtClean="0"/>
              <a:t>. </a:t>
            </a:r>
          </a:p>
          <a:p>
            <a:endParaRPr lang="fi-FI" sz="1100" dirty="0"/>
          </a:p>
          <a:p>
            <a:r>
              <a:rPr lang="fi-FI" sz="1100" dirty="0" smtClean="0"/>
              <a:t>Jos </a:t>
            </a:r>
            <a:r>
              <a:rPr lang="fi-FI" sz="1100" dirty="0"/>
              <a:t>asiantuntija- ja viranomaispalveluista käytetään </a:t>
            </a:r>
            <a:r>
              <a:rPr lang="fi-FI" sz="1100" b="1" dirty="0" smtClean="0">
                <a:solidFill>
                  <a:schemeClr val="tx2"/>
                </a:solidFill>
              </a:rPr>
              <a:t>harmaata</a:t>
            </a:r>
            <a:r>
              <a:rPr lang="fi-FI" sz="1100" dirty="0" smtClean="0"/>
              <a:t> pohjaa.</a:t>
            </a:r>
          </a:p>
          <a:p>
            <a:endParaRPr lang="fi-FI" sz="1100" dirty="0" smtClean="0"/>
          </a:p>
          <a:p>
            <a:r>
              <a:rPr lang="fi-FI" sz="1100" dirty="0" smtClean="0"/>
              <a:t>Turkoosi </a:t>
            </a:r>
            <a:r>
              <a:rPr lang="fi-FI" sz="1100" dirty="0"/>
              <a:t>ja oranssi ovat </a:t>
            </a:r>
            <a:r>
              <a:rPr lang="fi-FI" sz="1100" dirty="0" err="1"/>
              <a:t>Luken</a:t>
            </a:r>
            <a:r>
              <a:rPr lang="fi-FI" sz="1100" dirty="0"/>
              <a:t> päävärejä ja niitä saa käyttää </a:t>
            </a:r>
            <a:r>
              <a:rPr lang="fi-FI" sz="1100" dirty="0" smtClean="0"/>
              <a:t>aina ja esimerkiksi </a:t>
            </a:r>
            <a:r>
              <a:rPr lang="fi-FI" sz="1100" dirty="0"/>
              <a:t>temaattisen ohjelman värin </a:t>
            </a:r>
            <a:r>
              <a:rPr lang="fi-FI" sz="1100" dirty="0" smtClean="0"/>
              <a:t>ohella.</a:t>
            </a:r>
            <a:endParaRPr lang="fi-FI" sz="1100" dirty="0"/>
          </a:p>
        </p:txBody>
      </p:sp>
      <p:sp>
        <p:nvSpPr>
          <p:cNvPr id="6" name="Title 11"/>
          <p:cNvSpPr txBox="1">
            <a:spLocks/>
          </p:cNvSpPr>
          <p:nvPr/>
        </p:nvSpPr>
        <p:spPr bwMode="auto">
          <a:xfrm>
            <a:off x="624382" y="871493"/>
            <a:ext cx="6427326" cy="187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rgbClr val="00B5E2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fi-FI" dirty="0" smtClean="0"/>
              <a:t>Hydrologia-ennusteet</a:t>
            </a:r>
            <a:endParaRPr lang="fi-FI" dirty="0"/>
          </a:p>
        </p:txBody>
      </p:sp>
      <p:pic>
        <p:nvPicPr>
          <p:cNvPr id="4098" name="Picture 2" descr="Kuvahaun tulos haulle aura salmivaa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6" y="1346264"/>
            <a:ext cx="1254551" cy="12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Kuvahaun tulos haulle samuli launiainen luk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6" y="40581"/>
            <a:ext cx="1138288" cy="11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Mingfu Guan at Natural Resources Institute Finland (Luke), Loughborough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01" y="414003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uvahaun tulos haulle ari laur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01" y="5529865"/>
            <a:ext cx="1101724" cy="11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96301" y="2750211"/>
            <a:ext cx="1219199" cy="114526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solidFill>
                  <a:schemeClr val="tx2"/>
                </a:solidFill>
              </a:rPr>
              <a:t>Jari</a:t>
            </a:r>
            <a:endParaRPr lang="fi-FI" dirty="0">
              <a:solidFill>
                <a:schemeClr val="tx2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86" y="2750211"/>
            <a:ext cx="1262224" cy="114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5575" y="4095331"/>
            <a:ext cx="6519054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i-FI" dirty="0"/>
              <a:t>Academy of Finland: </a:t>
            </a:r>
            <a:endParaRPr lang="fi-FI" dirty="0" smtClean="0"/>
          </a:p>
          <a:p>
            <a:r>
              <a:rPr lang="fi-FI" dirty="0" smtClean="0"/>
              <a:t>FOTETRAF </a:t>
            </a:r>
            <a:r>
              <a:rPr lang="fi-FI" dirty="0"/>
              <a:t>(</a:t>
            </a:r>
            <a:r>
              <a:rPr lang="fi-FI" dirty="0" smtClean="0"/>
              <a:t>2016-2017), CLIMOSS </a:t>
            </a:r>
            <a:r>
              <a:rPr lang="fi-FI" dirty="0"/>
              <a:t>(2016 – 2021), SOMPA (2017-2022), </a:t>
            </a:r>
            <a:r>
              <a:rPr lang="fi-FI" dirty="0" err="1" smtClean="0"/>
              <a:t>CCF-Peat</a:t>
            </a:r>
            <a:r>
              <a:rPr lang="fi-FI" dirty="0" smtClean="0"/>
              <a:t> </a:t>
            </a:r>
            <a:r>
              <a:rPr lang="fi-FI" dirty="0"/>
              <a:t>(2017-2020)</a:t>
            </a:r>
          </a:p>
          <a:p>
            <a:r>
              <a:rPr lang="fi-FI" dirty="0"/>
              <a:t>EU Life+ FRESHHABIT</a:t>
            </a:r>
          </a:p>
          <a:p>
            <a:r>
              <a:rPr lang="fi-FI" dirty="0"/>
              <a:t>EFFORTE, MEOLO, Suometsien Sadonkorjuu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Dynaamisten karttojen käytännön testaus?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563" y="1289339"/>
            <a:ext cx="7543800" cy="4418013"/>
          </a:xfrm>
        </p:spPr>
        <p:txBody>
          <a:bodyPr/>
          <a:lstStyle/>
          <a:p>
            <a:r>
              <a:rPr lang="fi-FI" dirty="0" smtClean="0"/>
              <a:t>Dynaamiset </a:t>
            </a:r>
            <a:r>
              <a:rPr lang="fi-FI" dirty="0" smtClean="0"/>
              <a:t>’kosteuskartat’ isommille </a:t>
            </a:r>
            <a:r>
              <a:rPr lang="fi-FI" dirty="0" smtClean="0"/>
              <a:t>alueille</a:t>
            </a:r>
          </a:p>
          <a:p>
            <a:pPr lvl="1"/>
            <a:r>
              <a:rPr lang="fi-FI" dirty="0" smtClean="0"/>
              <a:t>Mihin, milloin, mille </a:t>
            </a:r>
            <a:r>
              <a:rPr lang="fi-FI" dirty="0" smtClean="0"/>
              <a:t>ajalle?</a:t>
            </a:r>
            <a:endParaRPr lang="fi-FI" dirty="0" smtClean="0"/>
          </a:p>
          <a:p>
            <a:r>
              <a:rPr lang="fi-FI" dirty="0" smtClean="0"/>
              <a:t>Kartat </a:t>
            </a:r>
            <a:r>
              <a:rPr lang="fi-FI" dirty="0" smtClean="0"/>
              <a:t>rasteriaineistoiksi (1krt/vrk)</a:t>
            </a:r>
          </a:p>
          <a:p>
            <a:pPr lvl="1"/>
            <a:r>
              <a:rPr lang="fi-FI" dirty="0" smtClean="0"/>
              <a:t>Tiedostomuoto?</a:t>
            </a:r>
          </a:p>
          <a:p>
            <a:pPr lvl="1"/>
            <a:r>
              <a:rPr lang="fi-FI" dirty="0" smtClean="0"/>
              <a:t>Tiedostojen </a:t>
            </a:r>
            <a:r>
              <a:rPr lang="fi-FI" dirty="0" smtClean="0"/>
              <a:t>jakelu</a:t>
            </a:r>
          </a:p>
          <a:p>
            <a:r>
              <a:rPr lang="fi-FI" dirty="0" smtClean="0"/>
              <a:t>Palautteen keräys</a:t>
            </a:r>
            <a:endParaRPr lang="fi-FI" dirty="0" smtClean="0"/>
          </a:p>
          <a:p>
            <a:pPr lvl="1"/>
            <a:r>
              <a:rPr lang="fi-FI" dirty="0" smtClean="0"/>
              <a:t>Missä toimii ja missä ei? Tarvitaan aikaan &amp; paikkaan sidottua </a:t>
            </a:r>
            <a:r>
              <a:rPr lang="fi-FI" dirty="0" smtClean="0"/>
              <a:t>tietoa</a:t>
            </a:r>
            <a:endParaRPr lang="fi-FI" dirty="0" smtClean="0"/>
          </a:p>
          <a:p>
            <a:pPr lvl="1"/>
            <a:r>
              <a:rPr lang="fi-FI" dirty="0" err="1" smtClean="0"/>
              <a:t>CAN-data</a:t>
            </a:r>
            <a:r>
              <a:rPr lang="fi-FI" dirty="0" smtClean="0"/>
              <a:t> </a:t>
            </a:r>
            <a:r>
              <a:rPr lang="fi-FI" dirty="0" smtClean="0">
                <a:sym typeface="Wingdings" panose="05000000000000000000" pitchFamily="2" charset="2"/>
              </a:rPr>
              <a:t> kulkuvastus</a:t>
            </a:r>
          </a:p>
          <a:p>
            <a:pPr lvl="1"/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smtClean="0">
                <a:sym typeface="Wingdings" panose="05000000000000000000" pitchFamily="2" charset="2"/>
              </a:rPr>
              <a:t>Jatkoprojektin paikka</a:t>
            </a:r>
          </a:p>
          <a:p>
            <a:pPr lvl="1"/>
            <a:r>
              <a:rPr lang="fi-FI" dirty="0" smtClean="0">
                <a:sym typeface="Wingdings" panose="05000000000000000000" pitchFamily="2" charset="2"/>
              </a:rPr>
              <a:t>Luke, IL (säädata), käytännön toimijat.</a:t>
            </a:r>
            <a:endParaRPr lang="fi-FI" dirty="0" smtClean="0"/>
          </a:p>
          <a:p>
            <a:pPr marL="0" indent="0">
              <a:buNone/>
            </a:pPr>
            <a:endParaRPr lang="fi-FI" dirty="0" smtClean="0"/>
          </a:p>
          <a:p>
            <a:pPr lvl="1"/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E19EB1-7B49-4481-8AD4-D5340651A105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55DACE11-3EEE-9241-A1DF-F2B920867C27}" type="datetime1">
              <a:rPr lang="fi-FI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Teppo</a:t>
            </a:r>
            <a:r>
              <a:rPr lang="en-US" dirty="0"/>
              <a:t> </a:t>
            </a:r>
            <a:r>
              <a:rPr lang="en-US" dirty="0" err="1"/>
              <a:t>Tutkija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3913" y="4968687"/>
            <a:ext cx="7414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 smtClean="0"/>
              <a:t>Academy of Finland: FOTETRAF (2016-2017</a:t>
            </a:r>
            <a:r>
              <a:rPr lang="fi-FI" sz="1600" dirty="0" smtClean="0"/>
              <a:t>), CLIMOSS (2016 – 2021), SOMPA (2017-2022), </a:t>
            </a:r>
            <a:r>
              <a:rPr lang="fi-FI" sz="1600" dirty="0" err="1" smtClean="0"/>
              <a:t>CCFPeat</a:t>
            </a:r>
            <a:r>
              <a:rPr lang="fi-FI" sz="1600" dirty="0" smtClean="0"/>
              <a:t> (2017-2020)</a:t>
            </a:r>
          </a:p>
          <a:p>
            <a:r>
              <a:rPr lang="fi-FI" sz="1600" dirty="0" smtClean="0"/>
              <a:t>EU Life+ FRESHHABIT</a:t>
            </a:r>
          </a:p>
          <a:p>
            <a:r>
              <a:rPr lang="fi-FI" sz="1600" dirty="0" smtClean="0"/>
              <a:t>EFFORTE, MEOLO, Suometsien Sadonkorjuu</a:t>
            </a:r>
            <a:endParaRPr lang="fi-FI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09550" y="563040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600" dirty="0" smtClean="0"/>
          </a:p>
          <a:p>
            <a:endParaRPr lang="fi-FI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2" y="174625"/>
            <a:ext cx="7920429" cy="1038225"/>
          </a:xfrm>
        </p:spPr>
        <p:txBody>
          <a:bodyPr/>
          <a:lstStyle/>
          <a:p>
            <a:r>
              <a:rPr lang="fi-FI" dirty="0" smtClean="0"/>
              <a:t>Kulkukelpoisuusennuste </a:t>
            </a:r>
            <a:r>
              <a:rPr lang="fi-FI" dirty="0" err="1" smtClean="0"/>
              <a:t>step</a:t>
            </a:r>
            <a:r>
              <a:rPr lang="fi-FI" dirty="0" smtClean="0"/>
              <a:t> 1: dynaaminen DTW  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324"/>
            <a:ext cx="2806017" cy="164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0216" y="2957553"/>
            <a:ext cx="2617063" cy="9233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Hydrologisen tilanteen</a:t>
            </a:r>
          </a:p>
          <a:p>
            <a:r>
              <a:rPr lang="fi-FI" dirty="0"/>
              <a:t>m</a:t>
            </a:r>
            <a:r>
              <a:rPr lang="fi-FI" dirty="0" smtClean="0"/>
              <a:t>ukaan valittava</a:t>
            </a:r>
          </a:p>
          <a:p>
            <a:r>
              <a:rPr lang="fi-FI" dirty="0" smtClean="0"/>
              <a:t>DTW - kartta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1755" y="860106"/>
            <a:ext cx="3232616" cy="64633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fi-FI" dirty="0" smtClean="0"/>
              <a:t>Nykytila + ennuste10 vrk</a:t>
            </a:r>
            <a:endParaRPr lang="fi-FI" dirty="0"/>
          </a:p>
          <a:p>
            <a:r>
              <a:rPr lang="fi-FI" dirty="0" smtClean="0"/>
              <a:t>Paikkatietona (</a:t>
            </a:r>
            <a:r>
              <a:rPr lang="fi-FI" dirty="0" err="1" smtClean="0"/>
              <a:t>geotiff</a:t>
            </a:r>
            <a:r>
              <a:rPr lang="fi-FI" dirty="0" smtClean="0"/>
              <a:t>, WMS?)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7675" y="1470025"/>
            <a:ext cx="1993900" cy="4416425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TextBox 12"/>
          <p:cNvSpPr txBox="1"/>
          <p:nvPr/>
        </p:nvSpPr>
        <p:spPr>
          <a:xfrm>
            <a:off x="6759737" y="107211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Asiantuntijamalli 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219450" y="4045909"/>
            <a:ext cx="3418599" cy="72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19450" y="4840843"/>
            <a:ext cx="3384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00" dirty="0" smtClean="0"/>
              <a:t>”Kuiva jakso”			             ”märkä jakso”</a:t>
            </a:r>
            <a:endParaRPr lang="fi-FI" sz="11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13" y="1518296"/>
            <a:ext cx="1295074" cy="139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0401" y="5123126"/>
            <a:ext cx="25747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”Kevyt” laskea</a:t>
            </a:r>
          </a:p>
          <a:p>
            <a:r>
              <a:rPr lang="fi-FI" sz="1400" dirty="0" smtClean="0"/>
              <a:t>Yleistettävissä koko Suomeen</a:t>
            </a:r>
          </a:p>
          <a:p>
            <a:r>
              <a:rPr lang="fi-FI" sz="1400" dirty="0" smtClean="0"/>
              <a:t>Luokitteleva</a:t>
            </a:r>
          </a:p>
          <a:p>
            <a:r>
              <a:rPr lang="fi-FI" sz="1400" dirty="0" smtClean="0"/>
              <a:t>Säähistoria (1980-2010) </a:t>
            </a:r>
            <a:r>
              <a:rPr lang="fi-FI" sz="1400" dirty="0" smtClean="0">
                <a:sym typeface="Wingdings" panose="05000000000000000000" pitchFamily="2" charset="2"/>
              </a:rPr>
              <a:t></a:t>
            </a:r>
          </a:p>
          <a:p>
            <a:r>
              <a:rPr lang="fi-FI" sz="1400" dirty="0">
                <a:sym typeface="Wingdings" panose="05000000000000000000" pitchFamily="2" charset="2"/>
              </a:rPr>
              <a:t>(</a:t>
            </a:r>
            <a:r>
              <a:rPr lang="fi-FI" sz="1400" dirty="0" smtClean="0">
                <a:sym typeface="Wingdings" panose="05000000000000000000" pitchFamily="2" charset="2"/>
              </a:rPr>
              <a:t> ’tyypillinen vuosisykli’)</a:t>
            </a:r>
            <a:endParaRPr lang="fi-FI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33088" y="3030246"/>
            <a:ext cx="189346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 smtClean="0"/>
              <a:t>Kosteusennuste</a:t>
            </a:r>
          </a:p>
          <a:p>
            <a:r>
              <a:rPr lang="fi-FI" sz="1600" dirty="0" smtClean="0"/>
              <a:t>Maalaji</a:t>
            </a:r>
          </a:p>
          <a:p>
            <a:r>
              <a:rPr lang="fi-FI" sz="1600" dirty="0" smtClean="0"/>
              <a:t>Puustotieto</a:t>
            </a:r>
          </a:p>
          <a:p>
            <a:r>
              <a:rPr lang="fi-FI" sz="1600" dirty="0" smtClean="0"/>
              <a:t>Mikrotopografia</a:t>
            </a:r>
          </a:p>
          <a:p>
            <a:r>
              <a:rPr lang="fi-FI" sz="1600" dirty="0" err="1" smtClean="0"/>
              <a:t>Arbonaut-luokittelu</a:t>
            </a:r>
            <a:endParaRPr lang="fi-FI" sz="1600" dirty="0" smtClean="0"/>
          </a:p>
          <a:p>
            <a:r>
              <a:rPr lang="fi-FI" sz="1600" dirty="0" smtClean="0"/>
              <a:t>….</a:t>
            </a:r>
          </a:p>
          <a:p>
            <a:r>
              <a:rPr lang="fi-FI" sz="1600" dirty="0" smtClean="0"/>
              <a:t>kokemus ja </a:t>
            </a:r>
          </a:p>
          <a:p>
            <a:r>
              <a:rPr lang="fi-FI" sz="1600" dirty="0"/>
              <a:t>n</a:t>
            </a:r>
            <a:r>
              <a:rPr lang="fi-FI" sz="1600" dirty="0" smtClean="0"/>
              <a:t>äkemys</a:t>
            </a:r>
          </a:p>
          <a:p>
            <a:endParaRPr lang="fi-FI" sz="1600" dirty="0" smtClean="0"/>
          </a:p>
          <a:p>
            <a:pPr marL="285750" indent="-285750">
              <a:buFont typeface="Wingdings"/>
              <a:buChar char="à"/>
            </a:pPr>
            <a:r>
              <a:rPr lang="fi-FI" sz="1600" dirty="0" smtClean="0">
                <a:sym typeface="Wingdings" panose="05000000000000000000" pitchFamily="2" charset="2"/>
              </a:rPr>
              <a:t>Ennuste!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32" y="1517158"/>
            <a:ext cx="2555695" cy="105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8954" y="3916131"/>
            <a:ext cx="2617063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Hydrologinen malli</a:t>
            </a:r>
          </a:p>
        </p:txBody>
      </p:sp>
    </p:spTree>
    <p:extLst>
      <p:ext uri="{BB962C8B-B14F-4D97-AF65-F5344CB8AC3E}">
        <p14:creationId xmlns:p14="http://schemas.microsoft.com/office/powerpoint/2010/main" val="287923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/>
      <p:bldP spid="14" grpId="0"/>
      <p:bldP spid="16" grpId="0"/>
      <p:bldP spid="21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063" y="1470025"/>
            <a:ext cx="6900937" cy="360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GIS + kulkuvastus –</a:t>
            </a:r>
            <a:r>
              <a:rPr lang="fi-FI" dirty="0" err="1" smtClean="0"/>
              <a:t>pohjaiset</a:t>
            </a:r>
            <a:r>
              <a:rPr lang="fi-FI" dirty="0" smtClean="0"/>
              <a:t> uransyvyysmallit (Salmivaara et al. </a:t>
            </a:r>
            <a:r>
              <a:rPr lang="fi-FI" dirty="0" err="1" smtClean="0"/>
              <a:t>manuscript</a:t>
            </a:r>
            <a:r>
              <a:rPr lang="fi-FI" dirty="0" smtClean="0"/>
              <a:t>)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563" y="1476829"/>
            <a:ext cx="7543800" cy="4418013"/>
          </a:xfrm>
        </p:spPr>
        <p:txBody>
          <a:bodyPr/>
          <a:lstStyle/>
          <a:p>
            <a:r>
              <a:rPr lang="fi-FI" dirty="0" smtClean="0"/>
              <a:t>Vihdin koe</a:t>
            </a:r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endParaRPr lang="fi-FI" dirty="0" smtClean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 smtClean="0"/>
              <a:t>Selittäjät</a:t>
            </a:r>
          </a:p>
          <a:p>
            <a:pPr lvl="1"/>
            <a:r>
              <a:rPr lang="fi-FI" dirty="0" smtClean="0"/>
              <a:t>’kosteusindeksi’ (skaalattu TWI)</a:t>
            </a:r>
          </a:p>
          <a:p>
            <a:pPr lvl="1"/>
            <a:r>
              <a:rPr lang="fi-FI" dirty="0" smtClean="0"/>
              <a:t>Rinteen suunta (DEM)</a:t>
            </a:r>
          </a:p>
          <a:p>
            <a:pPr lvl="1"/>
            <a:r>
              <a:rPr lang="fi-FI" dirty="0" smtClean="0"/>
              <a:t>Juurten biomassa (</a:t>
            </a:r>
            <a:r>
              <a:rPr lang="fi-FI" dirty="0" err="1" smtClean="0"/>
              <a:t>mNFI</a:t>
            </a:r>
            <a:r>
              <a:rPr lang="fi-FI" dirty="0" smtClean="0"/>
              <a:t>)</a:t>
            </a:r>
          </a:p>
          <a:p>
            <a:pPr lvl="1"/>
            <a:r>
              <a:rPr lang="fi-FI" dirty="0" smtClean="0"/>
              <a:t>Harvesterin kulkuvastus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364324"/>
            <a:ext cx="7383686" cy="375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Vihdin dataan perustuva malli vs. Kurun mittaukset</a:t>
            </a:r>
          </a:p>
          <a:p>
            <a:pPr lvl="1"/>
            <a:r>
              <a:rPr lang="fi-FI" dirty="0" smtClean="0"/>
              <a:t>Paikkatieto &amp; </a:t>
            </a:r>
            <a:r>
              <a:rPr lang="fi-FI" dirty="0" err="1" smtClean="0"/>
              <a:t>SpaFHy</a:t>
            </a:r>
            <a:r>
              <a:rPr lang="fi-FI" dirty="0" smtClean="0"/>
              <a:t> simulaatio Kurun kokeesta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0" y="525917"/>
            <a:ext cx="5881320" cy="443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3" y="194294"/>
            <a:ext cx="7543800" cy="1038225"/>
          </a:xfrm>
        </p:spPr>
        <p:txBody>
          <a:bodyPr/>
          <a:lstStyle/>
          <a:p>
            <a:r>
              <a:rPr lang="fi-FI" dirty="0" smtClean="0"/>
              <a:t>Uransyvyysennuste Vihtiin eri ajanhetkille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5062043"/>
            <a:ext cx="81343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9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Kantavuusennuste 3: uransyvyys/ kulkuvastus</a:t>
            </a:r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i-FI" b="1" dirty="0" smtClean="0"/>
              <a:t>Kaksi mahdollisuutta edetä</a:t>
            </a:r>
          </a:p>
          <a:p>
            <a:r>
              <a:rPr lang="fi-FI" dirty="0" err="1" smtClean="0"/>
              <a:t>Cone-index</a:t>
            </a:r>
            <a:r>
              <a:rPr lang="fi-FI" dirty="0" smtClean="0"/>
              <a:t> tai ’Jori-mallit’</a:t>
            </a:r>
          </a:p>
          <a:p>
            <a:pPr lvl="1"/>
            <a:r>
              <a:rPr lang="fi-FI" dirty="0" smtClean="0"/>
              <a:t>Maalaji, maan tilavuuskosteus, muutama muu tekijä tunnettava ajassa ja paikassa</a:t>
            </a:r>
          </a:p>
          <a:p>
            <a:pPr lvl="1"/>
            <a:r>
              <a:rPr lang="fi-FI" dirty="0" smtClean="0"/>
              <a:t>Em. tekijät ennustettava / arvattava</a:t>
            </a:r>
          </a:p>
          <a:p>
            <a:pPr lvl="1"/>
            <a:r>
              <a:rPr lang="fi-FI" dirty="0" smtClean="0"/>
              <a:t>Epävarmuudet isoja (maalaji, maalajiriippuvainen kosteus) </a:t>
            </a:r>
          </a:p>
          <a:p>
            <a:r>
              <a:rPr lang="fi-FI" dirty="0" smtClean="0"/>
              <a:t>Avoin paikkatieto + dynaaminen TWI (DTW) + harvesterin uransyvyyshavainnot (kulkuvastushavainnot)</a:t>
            </a:r>
          </a:p>
          <a:p>
            <a:pPr lvl="1"/>
            <a:r>
              <a:rPr lang="fi-FI" dirty="0" smtClean="0"/>
              <a:t>’big data’ –mallit</a:t>
            </a:r>
          </a:p>
          <a:p>
            <a:pPr lvl="1"/>
            <a:r>
              <a:rPr lang="fi-FI" dirty="0" smtClean="0"/>
              <a:t>Vaatii isosti dataa (mallien opettaminen, </a:t>
            </a:r>
            <a:r>
              <a:rPr lang="fi-FI" dirty="0" err="1" smtClean="0"/>
              <a:t>validointi</a:t>
            </a:r>
            <a:r>
              <a:rPr lang="fi-FI" dirty="0" smtClean="0"/>
              <a:t> – sykli)</a:t>
            </a:r>
          </a:p>
          <a:p>
            <a:r>
              <a:rPr lang="fi-FI" dirty="0" smtClean="0">
                <a:solidFill>
                  <a:schemeClr val="accent5"/>
                </a:solidFill>
              </a:rPr>
              <a:t>Teknisesti tehtävissä mutta tuloksilla ei välttämättä mitään tekemistä todellisuuden kanssa!!</a:t>
            </a:r>
          </a:p>
          <a:p>
            <a:pPr marL="457200" lvl="1" indent="0">
              <a:buNone/>
            </a:pPr>
            <a:r>
              <a:rPr lang="fi-FI" dirty="0" smtClean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303" y="136289"/>
            <a:ext cx="7543800" cy="1038225"/>
          </a:xfrm>
        </p:spPr>
        <p:txBody>
          <a:bodyPr/>
          <a:lstStyle/>
          <a:p>
            <a:r>
              <a:rPr lang="fi-FI" dirty="0" smtClean="0"/>
              <a:t>Kosteusennuste </a:t>
            </a:r>
            <a:r>
              <a:rPr lang="fi-FI" dirty="0" err="1" smtClean="0"/>
              <a:t>nr</a:t>
            </a:r>
            <a:r>
              <a:rPr lang="fi-FI" dirty="0" smtClean="0"/>
              <a:t>. 1: dynaaminen ’TWI’ 16x16m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1100286"/>
            <a:ext cx="3924090" cy="288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3966980"/>
            <a:ext cx="3822627" cy="28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248745"/>
            <a:ext cx="3735940" cy="273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63" y="4076038"/>
            <a:ext cx="3559029" cy="267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3913" y="840509"/>
            <a:ext cx="655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Lumen </a:t>
            </a:r>
            <a:r>
              <a:rPr lang="fi-FI" dirty="0" err="1" smtClean="0"/>
              <a:t>sulannan</a:t>
            </a:r>
            <a:r>
              <a:rPr lang="fi-FI" dirty="0" smtClean="0"/>
              <a:t> aikaan   		                 Kuiva jakso kesällä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3555804" y="4225491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Stream</a:t>
            </a:r>
            <a:r>
              <a:rPr lang="fi-FI" dirty="0" smtClean="0"/>
              <a:t> </a:t>
            </a:r>
            <a:r>
              <a:rPr lang="fi-FI" dirty="0" err="1" smtClean="0"/>
              <a:t>network</a:t>
            </a:r>
            <a:endParaRPr lang="fi-FI" dirty="0" smtClean="0"/>
          </a:p>
          <a:p>
            <a:r>
              <a:rPr lang="fi-FI" dirty="0" smtClean="0"/>
              <a:t>’pohjavesi pinnassa’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2585" y="1771048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Sininen </a:t>
            </a:r>
          </a:p>
          <a:p>
            <a:r>
              <a:rPr lang="fi-FI" dirty="0" smtClean="0"/>
              <a:t>==</a:t>
            </a:r>
          </a:p>
          <a:p>
            <a:r>
              <a:rPr lang="fi-FI" dirty="0" smtClean="0"/>
              <a:t>Märkää!</a:t>
            </a:r>
            <a:endParaRPr lang="fi-FI" dirty="0"/>
          </a:p>
        </p:txBody>
      </p:sp>
      <p:sp>
        <p:nvSpPr>
          <p:cNvPr id="3" name="Rectangle 2"/>
          <p:cNvSpPr/>
          <p:nvPr/>
        </p:nvSpPr>
        <p:spPr>
          <a:xfrm>
            <a:off x="3433708" y="4950825"/>
            <a:ext cx="2276585" cy="461665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r>
              <a:rPr lang="fi-FI" sz="1200" dirty="0" smtClean="0">
                <a:hlinkClick r:id="rId6"/>
              </a:rPr>
              <a:t>https</a:t>
            </a:r>
            <a:r>
              <a:rPr lang="fi-FI" sz="1200" dirty="0">
                <a:hlinkClick r:id="rId6"/>
              </a:rPr>
              <a:t>://</a:t>
            </a:r>
            <a:r>
              <a:rPr lang="fi-FI" sz="1200" dirty="0" smtClean="0">
                <a:hlinkClick r:id="rId6"/>
              </a:rPr>
              <a:t>youtu.be/kuzJRU1HqAc</a:t>
            </a:r>
            <a:endParaRPr lang="fi-FI" sz="1200" dirty="0" smtClean="0"/>
          </a:p>
          <a:p>
            <a:endParaRPr lang="fi-FI" sz="1200" dirty="0" smtClean="0"/>
          </a:p>
        </p:txBody>
      </p:sp>
    </p:spTree>
    <p:extLst>
      <p:ext uri="{BB962C8B-B14F-4D97-AF65-F5344CB8AC3E}">
        <p14:creationId xmlns:p14="http://schemas.microsoft.com/office/powerpoint/2010/main" val="357623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4" y="431800"/>
            <a:ext cx="8042275" cy="1038225"/>
          </a:xfrm>
        </p:spPr>
        <p:txBody>
          <a:bodyPr/>
          <a:lstStyle/>
          <a:p>
            <a:r>
              <a:rPr lang="fi-FI" dirty="0" smtClean="0"/>
              <a:t>Kosteusennuste </a:t>
            </a:r>
            <a:r>
              <a:rPr lang="fi-FI" dirty="0" err="1" smtClean="0"/>
              <a:t>nr</a:t>
            </a:r>
            <a:r>
              <a:rPr lang="fi-FI" dirty="0" smtClean="0"/>
              <a:t> 2: maankosteus top 40cm (16x16m)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23482"/>
            <a:ext cx="55530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71612" y="1454150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Kuiva tilanne (loppukesä)		Märkä tilanne (alkukevät)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7239000" y="2683907"/>
            <a:ext cx="17940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ym typeface="Wingdings" panose="05000000000000000000" pitchFamily="2" charset="2"/>
              </a:rPr>
              <a:t>Esimerkissä:</a:t>
            </a:r>
          </a:p>
          <a:p>
            <a:r>
              <a:rPr lang="fi-FI" dirty="0" smtClean="0"/>
              <a:t>3000 solua</a:t>
            </a:r>
          </a:p>
          <a:p>
            <a:endParaRPr lang="fi-FI" dirty="0"/>
          </a:p>
          <a:p>
            <a:r>
              <a:rPr lang="fi-FI" dirty="0" smtClean="0"/>
              <a:t>Koko Suomi:</a:t>
            </a:r>
          </a:p>
          <a:p>
            <a:r>
              <a:rPr lang="fi-FI" dirty="0" smtClean="0"/>
              <a:t>~miljardi solua !</a:t>
            </a:r>
          </a:p>
          <a:p>
            <a:endParaRPr lang="fi-FI" dirty="0" smtClean="0"/>
          </a:p>
          <a:p>
            <a:endParaRPr lang="fi-FI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239000" y="443126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~1 km</a:t>
            </a:r>
            <a:endParaRPr lang="fi-FI" dirty="0"/>
          </a:p>
        </p:txBody>
      </p:sp>
      <p:sp>
        <p:nvSpPr>
          <p:cNvPr id="13" name="TextBox 12"/>
          <p:cNvSpPr txBox="1"/>
          <p:nvPr/>
        </p:nvSpPr>
        <p:spPr>
          <a:xfrm>
            <a:off x="4962179" y="583565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~1,5km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142875" y="261580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Maalajitieto a ja o!</a:t>
            </a:r>
            <a:endParaRPr lang="fi-FI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225" y="4615934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Kosteusennuste </a:t>
            </a:r>
            <a:r>
              <a:rPr lang="fi-FI" sz="1400" dirty="0" err="1" smtClean="0"/>
              <a:t>nr</a:t>
            </a:r>
            <a:r>
              <a:rPr lang="fi-FI" sz="1400" dirty="0" smtClean="0"/>
              <a:t> 1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4474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431800"/>
            <a:ext cx="7543800" cy="625475"/>
          </a:xfrm>
        </p:spPr>
        <p:txBody>
          <a:bodyPr/>
          <a:lstStyle/>
          <a:p>
            <a:r>
              <a:rPr lang="fi-FI" dirty="0" smtClean="0"/>
              <a:t>Spatiaalinen kosteusennuste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44353" y="5166522"/>
            <a:ext cx="180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SPAFHY – malli</a:t>
            </a:r>
          </a:p>
          <a:p>
            <a:r>
              <a:rPr lang="fi-FI" dirty="0" smtClean="0"/>
              <a:t>(16 x 16 m hila)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854584" y="3032269"/>
            <a:ext cx="536691" cy="5215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54" y="1749843"/>
            <a:ext cx="1821305" cy="1331707"/>
          </a:xfrm>
          <a:prstGeom prst="rect">
            <a:avLst/>
          </a:prstGeom>
          <a:noFill/>
          <a:ln w="25400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663753" y="3658683"/>
            <a:ext cx="1975421" cy="646331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fi-FI" dirty="0" smtClean="0"/>
              <a:t>’Kosteusennuste 10vrk’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0725" y="6083992"/>
            <a:ext cx="5471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Launiainen et al. </a:t>
            </a:r>
            <a:r>
              <a:rPr lang="fi-FI" sz="1400" dirty="0" smtClean="0"/>
              <a:t>2019 </a:t>
            </a:r>
            <a:r>
              <a:rPr lang="fi-FI" sz="1400" dirty="0" err="1" smtClean="0"/>
              <a:t>Hydrol</a:t>
            </a:r>
            <a:r>
              <a:rPr lang="fi-FI" sz="1400" dirty="0" smtClean="0"/>
              <a:t>. Earth System Sciences </a:t>
            </a:r>
            <a:r>
              <a:rPr lang="fi-FI" sz="1400" dirty="0" err="1" smtClean="0"/>
              <a:t>Discussions</a:t>
            </a:r>
            <a:endParaRPr lang="fi-FI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25455" y="130048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K</a:t>
            </a:r>
            <a:r>
              <a:rPr lang="fi-FI" dirty="0" smtClean="0"/>
              <a:t>osteustilanne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5854583" y="24868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https://youtu.be/b_DbIP8quLU</a:t>
            </a:r>
          </a:p>
          <a:p>
            <a:endParaRPr lang="fi-FI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1" y="1004214"/>
            <a:ext cx="54864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9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Aikataulu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911" y="990600"/>
            <a:ext cx="7543800" cy="4418013"/>
          </a:xfrm>
        </p:spPr>
        <p:txBody>
          <a:bodyPr/>
          <a:lstStyle/>
          <a:p>
            <a:r>
              <a:rPr lang="fi-FI" dirty="0" smtClean="0">
                <a:solidFill>
                  <a:schemeClr val="accent4"/>
                </a:solidFill>
              </a:rPr>
              <a:t>Demo nettiin (muutama alue eri puolilta Suomea?)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Päivittyy 1 x vrk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Kosteusennusteet (sääennusteiden pohjalta)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Dynaaminen TWI</a:t>
            </a:r>
          </a:p>
          <a:p>
            <a:pPr lvl="1"/>
            <a:r>
              <a:rPr lang="fi-FI" dirty="0" smtClean="0">
                <a:solidFill>
                  <a:schemeClr val="accent4"/>
                </a:solidFill>
              </a:rPr>
              <a:t>Hydrologisen tilanteen mukaan valittava </a:t>
            </a:r>
            <a:r>
              <a:rPr lang="fi-FI" dirty="0" err="1" smtClean="0">
                <a:solidFill>
                  <a:schemeClr val="accent4"/>
                </a:solidFill>
              </a:rPr>
              <a:t>DTW-kartta</a:t>
            </a:r>
            <a:endParaRPr lang="fi-FI" dirty="0" smtClean="0">
              <a:solidFill>
                <a:schemeClr val="accent4"/>
              </a:solidFill>
            </a:endParaRPr>
          </a:p>
          <a:p>
            <a:r>
              <a:rPr lang="fi-FI" dirty="0" err="1" smtClean="0"/>
              <a:t>DTW-karttojen</a:t>
            </a:r>
            <a:r>
              <a:rPr lang="fi-FI" dirty="0"/>
              <a:t> </a:t>
            </a:r>
            <a:r>
              <a:rPr lang="fi-FI" dirty="0" smtClean="0"/>
              <a:t>laskenta ja ennusteet koko Suomelle</a:t>
            </a:r>
          </a:p>
          <a:p>
            <a:pPr lvl="1"/>
            <a:r>
              <a:rPr lang="fi-FI" dirty="0" smtClean="0"/>
              <a:t>Rasteriaineistoja, paikkatietoa</a:t>
            </a:r>
          </a:p>
          <a:p>
            <a:pPr lvl="1"/>
            <a:r>
              <a:rPr lang="fi-FI" dirty="0" smtClean="0"/>
              <a:t>Hydrologisen mallin perusteella kerrotaan mikä kartta ’todennäköisesti’ paras</a:t>
            </a:r>
          </a:p>
          <a:p>
            <a:pPr lvl="1"/>
            <a:r>
              <a:rPr lang="fi-FI" dirty="0" smtClean="0"/>
              <a:t>Luke + Syke + yritys –yhteistyö?</a:t>
            </a:r>
          </a:p>
          <a:p>
            <a:pPr lvl="1"/>
            <a:r>
              <a:rPr lang="fi-FI" dirty="0" err="1" smtClean="0"/>
              <a:t>Validointi</a:t>
            </a:r>
            <a:r>
              <a:rPr lang="fi-FI" dirty="0" smtClean="0"/>
              <a:t>?</a:t>
            </a:r>
          </a:p>
          <a:p>
            <a:r>
              <a:rPr lang="fi-FI" dirty="0" smtClean="0">
                <a:solidFill>
                  <a:schemeClr val="tx2"/>
                </a:solidFill>
              </a:rPr>
              <a:t>Koko Suomen kattava</a:t>
            </a:r>
            <a:r>
              <a:rPr lang="fi-FI" dirty="0">
                <a:solidFill>
                  <a:schemeClr val="tx2"/>
                </a:solidFill>
              </a:rPr>
              <a:t> </a:t>
            </a:r>
            <a:r>
              <a:rPr lang="fi-FI" b="1" dirty="0" smtClean="0">
                <a:solidFill>
                  <a:schemeClr val="tx2"/>
                </a:solidFill>
              </a:rPr>
              <a:t>kantavuusennuste</a:t>
            </a:r>
          </a:p>
          <a:p>
            <a:pPr lvl="1"/>
            <a:r>
              <a:rPr lang="fi-FI" dirty="0" smtClean="0">
                <a:solidFill>
                  <a:schemeClr val="tx2"/>
                </a:solidFill>
              </a:rPr>
              <a:t>Big data: uransyvyys &amp; kulkuvastus</a:t>
            </a:r>
          </a:p>
          <a:p>
            <a:pPr lvl="1"/>
            <a:r>
              <a:rPr lang="fi-FI" dirty="0" smtClean="0">
                <a:solidFill>
                  <a:schemeClr val="tx2"/>
                </a:solidFill>
              </a:rPr>
              <a:t>Päivittyvä maaperätieto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E948F04-9F99-4818-A695-679B8EF17C98}" type="datetime1">
              <a:rPr lang="fi-FI" smtClean="0"/>
              <a:pPr>
                <a:defRPr/>
              </a:pPr>
              <a:t>8.2.2019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66898" y="153670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2018</a:t>
            </a:r>
          </a:p>
          <a:p>
            <a:r>
              <a:rPr lang="fi-FI" dirty="0" smtClean="0"/>
              <a:t>Luke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7566898" y="344076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2019-2020</a:t>
            </a:r>
          </a:p>
          <a:p>
            <a:r>
              <a:rPr lang="fi-FI" dirty="0" smtClean="0"/>
              <a:t>Rahoitus?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7566898" y="5048806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2019 + 5v</a:t>
            </a:r>
          </a:p>
          <a:p>
            <a:r>
              <a:rPr lang="fi-FI" dirty="0" smtClean="0"/>
              <a:t>vaatii isot</a:t>
            </a:r>
          </a:p>
          <a:p>
            <a:r>
              <a:rPr lang="fi-FI" dirty="0" smtClean="0"/>
              <a:t>resurssit</a:t>
            </a:r>
          </a:p>
        </p:txBody>
      </p:sp>
    </p:spTree>
    <p:extLst>
      <p:ext uri="{BB962C8B-B14F-4D97-AF65-F5344CB8AC3E}">
        <p14:creationId xmlns:p14="http://schemas.microsoft.com/office/powerpoint/2010/main" val="11365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4617"/>
          <a:stretch/>
        </p:blipFill>
        <p:spPr>
          <a:xfrm>
            <a:off x="1449063" y="3429000"/>
            <a:ext cx="3411181" cy="140919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403248" cy="2686642"/>
          </a:xfrm>
        </p:spPr>
      </p:pic>
      <p:grpSp>
        <p:nvGrpSpPr>
          <p:cNvPr id="27" name="Group 26"/>
          <p:cNvGrpSpPr/>
          <p:nvPr/>
        </p:nvGrpSpPr>
        <p:grpSpPr>
          <a:xfrm>
            <a:off x="1103342" y="2374893"/>
            <a:ext cx="946410" cy="622883"/>
            <a:chOff x="898734" y="2247900"/>
            <a:chExt cx="2464451" cy="1584751"/>
          </a:xfrm>
        </p:grpSpPr>
        <p:sp>
          <p:nvSpPr>
            <p:cNvPr id="16" name="Lightning Bolt 15"/>
            <p:cNvSpPr/>
            <p:nvPr/>
          </p:nvSpPr>
          <p:spPr>
            <a:xfrm>
              <a:off x="898734" y="283845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7" name="Lightning Bolt 16"/>
            <p:cNvSpPr/>
            <p:nvPr/>
          </p:nvSpPr>
          <p:spPr>
            <a:xfrm>
              <a:off x="1070184" y="247650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1798990" y="22860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1927764" y="3088372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2800553" y="22479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2551692" y="2476500"/>
              <a:ext cx="562632" cy="36195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60304" y="3524307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52136" y="3522535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2359" y="3503042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807" y="3492409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loud 25"/>
            <p:cNvSpPr/>
            <p:nvPr/>
          </p:nvSpPr>
          <p:spPr>
            <a:xfrm>
              <a:off x="2732599" y="3164572"/>
              <a:ext cx="562632" cy="45720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475775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>
                <a:alpha val="8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824" y="42626"/>
            <a:ext cx="8229600" cy="744785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Dynamic forest </a:t>
            </a:r>
            <a:r>
              <a:rPr lang="en-US" sz="2000" b="1" dirty="0" err="1"/>
              <a:t>trafficability</a:t>
            </a:r>
            <a:r>
              <a:rPr lang="en-US" sz="2000" b="1" dirty="0"/>
              <a:t> </a:t>
            </a:r>
            <a:r>
              <a:rPr lang="en-US" sz="2000" b="1" dirty="0" smtClean="0"/>
              <a:t>prediction by </a:t>
            </a:r>
            <a:r>
              <a:rPr lang="en-US" sz="2000" b="1" dirty="0"/>
              <a:t>fusion of open data, </a:t>
            </a:r>
            <a:br>
              <a:rPr lang="en-US" sz="2000" b="1" dirty="0"/>
            </a:br>
            <a:r>
              <a:rPr lang="en-US" sz="2000" b="1" dirty="0"/>
              <a:t>hydrologic forecasts and </a:t>
            </a:r>
            <a:r>
              <a:rPr lang="en-US" sz="2000" b="1" dirty="0" smtClean="0"/>
              <a:t>harvester-measured data</a:t>
            </a:r>
            <a:endParaRPr lang="fi-FI" sz="20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1" y="0"/>
            <a:ext cx="2115419" cy="157482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7994" y="6431020"/>
            <a:ext cx="6181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800" dirty="0">
                <a:solidFill>
                  <a:prstClr val="black"/>
                </a:solidFill>
                <a:latin typeface="Calibri"/>
                <a:ea typeface="+mn-ea"/>
              </a:rPr>
              <a:t>Salmivaara, A., Launiainen, S., Ala-Ilomäki, J., Kulju, S., Laurén, A., Sirén, M., Tuominen, S.,  Finér, L., Uusitalo, J., Nevalainen, P., Pahikkala, T., and Heikkonen, J. </a:t>
            </a:r>
            <a:r>
              <a:rPr lang="fi-FI" sz="800" dirty="0" smtClean="0">
                <a:solidFill>
                  <a:prstClr val="black"/>
                </a:solidFill>
                <a:latin typeface="Calibri"/>
                <a:ea typeface="+mn-ea"/>
              </a:rPr>
              <a:t>2017. </a:t>
            </a:r>
            <a:r>
              <a:rPr lang="en-US" sz="800" i="1" dirty="0">
                <a:solidFill>
                  <a:prstClr val="black"/>
                </a:solidFill>
                <a:latin typeface="Calibri"/>
                <a:ea typeface="+mn-ea"/>
              </a:rPr>
              <a:t>Dynamic forest </a:t>
            </a:r>
            <a:r>
              <a:rPr lang="en-US" sz="800" i="1" dirty="0" err="1">
                <a:solidFill>
                  <a:prstClr val="black"/>
                </a:solidFill>
                <a:latin typeface="Calibri"/>
                <a:ea typeface="+mn-ea"/>
              </a:rPr>
              <a:t>trafficability</a:t>
            </a:r>
            <a:r>
              <a:rPr lang="en-US" sz="800" i="1" dirty="0">
                <a:solidFill>
                  <a:prstClr val="black"/>
                </a:solidFill>
                <a:latin typeface="Calibri"/>
                <a:ea typeface="+mn-ea"/>
              </a:rPr>
              <a:t> prediction by fusion of open data, hydrologic forecasts and harvester-measured data. </a:t>
            </a:r>
            <a:r>
              <a:rPr lang="fi-FI" sz="800" i="1" dirty="0" err="1">
                <a:solidFill>
                  <a:prstClr val="black"/>
                </a:solidFill>
                <a:latin typeface="Calibri"/>
                <a:ea typeface="+mn-ea"/>
              </a:rPr>
              <a:t>Poster</a:t>
            </a:r>
            <a:r>
              <a:rPr lang="fi-FI" sz="800" i="1" dirty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endParaRPr lang="fi-FI" sz="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093"/>
            <a:ext cx="1462293" cy="12831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94" y="6015335"/>
            <a:ext cx="618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800" dirty="0">
                <a:solidFill>
                  <a:prstClr val="black"/>
                </a:solidFill>
                <a:latin typeface="Calibri"/>
                <a:ea typeface="+mn-ea"/>
              </a:rPr>
              <a:t>A Salmivaara, M Miettinen, L Finér, S Launiainen, H Korpunen, S Tuominen, J Heikkonen, P Nevalainen, M Sirén, J Ala-Ilomäki &amp; J Uusitalo. 2018. </a:t>
            </a:r>
            <a:r>
              <a:rPr lang="en-US" sz="800" u="sng" dirty="0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Wheel rut measurements by forest machine-mounted LiDAR sensors – accuracy and potential for operational </a:t>
            </a:r>
            <a:r>
              <a:rPr lang="en-US" sz="800" u="sng" dirty="0" err="1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applications</a:t>
            </a:r>
            <a:r>
              <a:rPr lang="en-US" sz="800" u="sng" dirty="0" err="1" smtClean="0">
                <a:solidFill>
                  <a:prstClr val="black"/>
                </a:solidFill>
                <a:latin typeface="Calibri"/>
                <a:ea typeface="+mn-ea"/>
                <a:hlinkClick r:id="rId7"/>
              </a:rPr>
              <a:t>?</a:t>
            </a:r>
            <a:r>
              <a:rPr lang="en-US" sz="800" dirty="0" err="1" smtClean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r>
              <a:rPr lang="en-US" sz="800" u="sng" dirty="0" err="1" smtClean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International</a:t>
            </a:r>
            <a:r>
              <a:rPr lang="en-US" sz="800" u="sng" dirty="0" smtClean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 </a:t>
            </a:r>
            <a:r>
              <a:rPr lang="en-US" sz="800" u="sng" dirty="0">
                <a:solidFill>
                  <a:prstClr val="black"/>
                </a:solidFill>
                <a:latin typeface="Calibri"/>
                <a:ea typeface="+mn-ea"/>
                <a:hlinkClick r:id="rId8"/>
              </a:rPr>
              <a:t>Journal of Forest Engineering. </a:t>
            </a:r>
            <a:endParaRPr lang="fi-FI" sz="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3610" y="926068"/>
            <a:ext cx="282494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b="1" dirty="0" err="1" smtClean="0">
                <a:solidFill>
                  <a:prstClr val="black"/>
                </a:solidFill>
              </a:rPr>
              <a:t>e.g</a:t>
            </a:r>
            <a:r>
              <a:rPr lang="fi-FI" sz="1400" b="1" dirty="0" smtClean="0">
                <a:solidFill>
                  <a:prstClr val="black"/>
                </a:solidFill>
              </a:rPr>
              <a:t>. National </a:t>
            </a:r>
            <a:r>
              <a:rPr lang="fi-FI" sz="1400" b="1" dirty="0" err="1" smtClean="0">
                <a:solidFill>
                  <a:prstClr val="black"/>
                </a:solidFill>
              </a:rPr>
              <a:t>scale</a:t>
            </a:r>
            <a:r>
              <a:rPr lang="fi-FI" sz="1400" b="1" dirty="0" smtClean="0">
                <a:solidFill>
                  <a:prstClr val="black"/>
                </a:solidFill>
              </a:rPr>
              <a:t> TWI &amp; DTW </a:t>
            </a:r>
            <a:r>
              <a:rPr lang="fi-FI" sz="1400" b="1" dirty="0" err="1" smtClean="0">
                <a:solidFill>
                  <a:prstClr val="black"/>
                </a:solidFill>
              </a:rPr>
              <a:t>map</a:t>
            </a:r>
            <a:endParaRPr lang="fi-FI" sz="1400" b="1" dirty="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1103342" y="1079957"/>
            <a:ext cx="560268" cy="2916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50800" y="4838190"/>
            <a:ext cx="1479561" cy="923330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smtClean="0">
                <a:solidFill>
                  <a:prstClr val="black"/>
                </a:solidFill>
                <a:latin typeface="Calibri"/>
              </a:rPr>
              <a:t>Uransyvyys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smtClean="0">
                <a:solidFill>
                  <a:prstClr val="black"/>
                </a:solidFill>
                <a:latin typeface="Calibri"/>
              </a:rPr>
              <a:t>ennuste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</a:rPr>
              <a:t>f(t</a:t>
            </a:r>
            <a:r>
              <a:rPr lang="fi-FI" dirty="0" smtClean="0">
                <a:solidFill>
                  <a:prstClr val="black"/>
                </a:solidFill>
                <a:latin typeface="Calibri"/>
              </a:rPr>
              <a:t>, x, y)</a:t>
            </a:r>
            <a:endParaRPr lang="fi-FI" dirty="0" smtClean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63" y="5831583"/>
            <a:ext cx="1054386" cy="67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64333" y="6559748"/>
            <a:ext cx="136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Aura Salmivaara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6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Demo</a:t>
            </a:r>
            <a:endParaRPr lang="fi-FI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20725" y="1063708"/>
            <a:ext cx="7543800" cy="4418013"/>
          </a:xfrm>
        </p:spPr>
        <p:txBody>
          <a:bodyPr/>
          <a:lstStyle/>
          <a:p>
            <a:r>
              <a:rPr lang="fi-FI" dirty="0" smtClean="0"/>
              <a:t>Hydrologinen malli (</a:t>
            </a:r>
            <a:r>
              <a:rPr lang="fi-FI" dirty="0" err="1" smtClean="0"/>
              <a:t>SpaFHy</a:t>
            </a:r>
            <a:r>
              <a:rPr lang="fi-FI" dirty="0" smtClean="0"/>
              <a:t>) valmis, testattu ja </a:t>
            </a:r>
            <a:r>
              <a:rPr lang="fi-FI" dirty="0" smtClean="0"/>
              <a:t>julkaistu HESS </a:t>
            </a:r>
            <a:r>
              <a:rPr lang="fi-FI" dirty="0" err="1" smtClean="0"/>
              <a:t>discussions’ssa</a:t>
            </a:r>
            <a:endParaRPr lang="fi-FI" dirty="0"/>
          </a:p>
          <a:p>
            <a:pPr lvl="1"/>
            <a:r>
              <a:rPr lang="fi-FI" sz="1800" dirty="0">
                <a:hlinkClick r:id="rId2"/>
              </a:rPr>
              <a:t>https://www.hydrol-earth-syst-sci-discuss.net/hess-2019-45</a:t>
            </a:r>
            <a:r>
              <a:rPr lang="fi-FI" sz="1800" dirty="0" smtClean="0">
                <a:hlinkClick r:id="rId2"/>
              </a:rPr>
              <a:t>/</a:t>
            </a:r>
            <a:endParaRPr lang="fi-FI" sz="1800" dirty="0" smtClean="0"/>
          </a:p>
          <a:p>
            <a:pPr lvl="1"/>
            <a:r>
              <a:rPr lang="fi-FI" sz="1800" dirty="0">
                <a:hlinkClick r:id="rId3"/>
              </a:rPr>
              <a:t>https://</a:t>
            </a:r>
            <a:r>
              <a:rPr lang="fi-FI" sz="1800" dirty="0" smtClean="0">
                <a:hlinkClick r:id="rId3"/>
              </a:rPr>
              <a:t>github.com/LukeEcomod/SpaFHy_v1</a:t>
            </a:r>
            <a:endParaRPr lang="fi-FI" dirty="0" smtClean="0"/>
          </a:p>
          <a:p>
            <a:r>
              <a:rPr lang="fi-FI" dirty="0" smtClean="0"/>
              <a:t>Demo pyörii Vihdin koealalla</a:t>
            </a:r>
          </a:p>
          <a:p>
            <a:pPr lvl="1"/>
            <a:r>
              <a:rPr lang="fi-FI" dirty="0" smtClean="0"/>
              <a:t>Säädata </a:t>
            </a:r>
            <a:r>
              <a:rPr lang="fi-FI" dirty="0" smtClean="0"/>
              <a:t>(IL</a:t>
            </a:r>
            <a:r>
              <a:rPr lang="fi-FI" dirty="0" smtClean="0">
                <a:sym typeface="Wingdings" panose="05000000000000000000" pitchFamily="2" charset="2"/>
              </a:rPr>
              <a:t>) päivittyy </a:t>
            </a:r>
            <a:r>
              <a:rPr lang="fi-FI" dirty="0" err="1" smtClean="0">
                <a:sym typeface="Wingdings" panose="05000000000000000000" pitchFamily="2" charset="2"/>
              </a:rPr>
              <a:t>Luken</a:t>
            </a:r>
            <a:r>
              <a:rPr lang="fi-FI" dirty="0" smtClean="0">
                <a:sym typeface="Wingdings" panose="05000000000000000000" pitchFamily="2" charset="2"/>
              </a:rPr>
              <a:t> tietokantaan 1krt / </a:t>
            </a:r>
            <a:r>
              <a:rPr lang="fi-FI" dirty="0" smtClean="0">
                <a:sym typeface="Wingdings" panose="05000000000000000000" pitchFamily="2" charset="2"/>
              </a:rPr>
              <a:t>vrk</a:t>
            </a:r>
          </a:p>
          <a:p>
            <a:pPr lvl="1"/>
            <a:r>
              <a:rPr lang="fi-FI" dirty="0" smtClean="0">
                <a:sym typeface="Wingdings" panose="05000000000000000000" pitchFamily="2" charset="2"/>
              </a:rPr>
              <a:t>Malli laskee ’kosteustilanteen’ ja päivittää ’</a:t>
            </a:r>
            <a:r>
              <a:rPr lang="fi-FI" dirty="0" err="1" smtClean="0">
                <a:sym typeface="Wingdings" panose="05000000000000000000" pitchFamily="2" charset="2"/>
              </a:rPr>
              <a:t>wetness-kartan</a:t>
            </a:r>
            <a:r>
              <a:rPr lang="fi-FI" dirty="0" smtClean="0">
                <a:sym typeface="Wingdings" panose="05000000000000000000" pitchFamily="2" charset="2"/>
              </a:rPr>
              <a:t>’ 1krt/vrk.</a:t>
            </a:r>
            <a:endParaRPr lang="fi-FI" dirty="0">
              <a:sym typeface="Wingdings" panose="05000000000000000000" pitchFamily="2" charset="2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fi-FI" dirty="0">
                <a:hlinkClick r:id="rId4"/>
              </a:rPr>
              <a:t>https://</a:t>
            </a:r>
            <a:r>
              <a:rPr lang="fi-FI" dirty="0" smtClean="0">
                <a:hlinkClick r:id="rId4"/>
              </a:rPr>
              <a:t>wetness.luke.fi/wetnessdemo</a:t>
            </a:r>
            <a:endParaRPr lang="fi-FI" dirty="0" smtClean="0"/>
          </a:p>
          <a:p>
            <a:pPr marL="0" indent="0">
              <a:buNone/>
            </a:pPr>
            <a:endParaRPr lang="fi-FI" dirty="0">
              <a:sym typeface="Wingdings" panose="05000000000000000000" pitchFamily="2" charset="2"/>
            </a:endParaRPr>
          </a:p>
          <a:p>
            <a:r>
              <a:rPr lang="fi-FI" dirty="0" smtClean="0">
                <a:sym typeface="Wingdings" panose="05000000000000000000" pitchFamily="2" charset="2"/>
              </a:rPr>
              <a:t>Laajentaminen isommille alueille ja käytännön testaus?</a:t>
            </a:r>
          </a:p>
          <a:p>
            <a:pPr marL="0" indent="0">
              <a:buNone/>
            </a:pPr>
            <a:endParaRPr lang="fi-FI" dirty="0" smtClean="0">
              <a:sym typeface="Wingdings" panose="05000000000000000000" pitchFamily="2" charset="2"/>
            </a:endParaRPr>
          </a:p>
          <a:p>
            <a:endParaRPr lang="fi-FI" dirty="0" smtClean="0">
              <a:sym typeface="Wingdings" panose="05000000000000000000" pitchFamily="2" charset="2"/>
            </a:endParaRPr>
          </a:p>
          <a:p>
            <a:pPr lvl="1"/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7086600" cy="3937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4" y="152400"/>
            <a:ext cx="1131246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242" y="3538"/>
            <a:ext cx="6303329" cy="461665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VISION: Google 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maps</a:t>
            </a: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fi-FI" sz="24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orest</a:t>
            </a:r>
            <a:r>
              <a:rPr lang="fi-FI" sz="24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machines</a:t>
            </a:r>
            <a:endParaRPr lang="fi-FI" sz="24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495" y="1828800"/>
            <a:ext cx="2208395" cy="444737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</a:t>
            </a:r>
            <a:r>
              <a:rPr lang="fi-FI" b="1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fusion</a:t>
            </a:r>
            <a:r>
              <a:rPr lang="fi-FI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 data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hydrology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SpaFHy</a:t>
            </a:r>
            <a:endParaRPr lang="fi-FI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STireTrack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(Kulju et al.)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CAN-bus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Sensors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lang="fi-FI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orest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machines</a:t>
            </a:r>
            <a:r>
              <a:rPr lang="fi-FI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(Ala-Ilomäki, Sirén et al.)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fi-FI" b="1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DYNAMIC TRAFFICABILITY </a:t>
            </a:r>
            <a:b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fi-FI" sz="1600" b="1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FORECASTING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2400"/>
              </a:spcAft>
              <a:buFont typeface="Wingdings" pitchFamily="2" charset="2"/>
              <a:buChar char="Ø"/>
            </a:pPr>
            <a:endParaRPr lang="fi-FI" sz="100" b="1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04" y="3124200"/>
            <a:ext cx="5427355" cy="361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7085" y="4614178"/>
            <a:ext cx="1219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In ”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moist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”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conditions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the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area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with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ruts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&gt;10 cm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covers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45% of the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total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area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,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while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in ”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dry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”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conditions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200" dirty="0" err="1" smtClean="0">
                <a:solidFill>
                  <a:prstClr val="black"/>
                </a:solidFill>
                <a:latin typeface="Calibri"/>
                <a:ea typeface="+mn-ea"/>
              </a:rPr>
              <a:t>this</a:t>
            </a:r>
            <a:r>
              <a:rPr lang="fi-FI" sz="1200" dirty="0" smtClean="0">
                <a:solidFill>
                  <a:prstClr val="black"/>
                </a:solidFill>
                <a:latin typeface="Calibri"/>
                <a:ea typeface="+mn-ea"/>
              </a:rPr>
              <a:t> proportion is 26%. </a:t>
            </a:r>
            <a:endParaRPr lang="fi-FI" sz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-19460"/>
            <a:ext cx="2115419" cy="1574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1" y="0"/>
            <a:ext cx="2115419" cy="15748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7906" y="63627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Kuiva tilanne				Kostea tilanne</a:t>
            </a:r>
            <a:endParaRPr lang="fi-FI" dirty="0"/>
          </a:p>
        </p:txBody>
      </p:sp>
      <p:sp>
        <p:nvSpPr>
          <p:cNvPr id="3" name="TextBox 2"/>
          <p:cNvSpPr txBox="1"/>
          <p:nvPr/>
        </p:nvSpPr>
        <p:spPr>
          <a:xfrm>
            <a:off x="6029954" y="1863030"/>
            <a:ext cx="2626488" cy="101566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200" b="1" dirty="0" smtClean="0"/>
              <a:t>Vihdin kokeessa selittävät tekijät </a:t>
            </a:r>
          </a:p>
          <a:p>
            <a:r>
              <a:rPr lang="fi-FI" sz="1200" dirty="0" smtClean="0"/>
              <a:t>Dynaaminen TWI (</a:t>
            </a:r>
            <a:r>
              <a:rPr lang="fi-FI" sz="1200" dirty="0" err="1" smtClean="0"/>
              <a:t>Hydrol</a:t>
            </a:r>
            <a:r>
              <a:rPr lang="fi-FI" sz="1200" dirty="0" smtClean="0"/>
              <a:t>. Malli), </a:t>
            </a:r>
          </a:p>
          <a:p>
            <a:r>
              <a:rPr lang="fi-FI" sz="1200" dirty="0" smtClean="0"/>
              <a:t>juurten määrä (</a:t>
            </a:r>
            <a:r>
              <a:rPr lang="fi-FI" sz="1200" dirty="0" err="1" smtClean="0"/>
              <a:t>mNFI</a:t>
            </a:r>
            <a:r>
              <a:rPr lang="fi-FI" sz="1200" dirty="0" smtClean="0"/>
              <a:t>),</a:t>
            </a:r>
          </a:p>
          <a:p>
            <a:r>
              <a:rPr lang="fi-FI" sz="1200" dirty="0" smtClean="0"/>
              <a:t>Rinteen suunta (DEM)</a:t>
            </a:r>
          </a:p>
          <a:p>
            <a:r>
              <a:rPr lang="fi-FI" sz="1200" dirty="0" smtClean="0"/>
              <a:t>harvesterin kulkuvastus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47535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57" y="2227242"/>
            <a:ext cx="58769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0277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491" y="212725"/>
            <a:ext cx="7543800" cy="1038225"/>
          </a:xfrm>
        </p:spPr>
        <p:txBody>
          <a:bodyPr/>
          <a:lstStyle/>
          <a:p>
            <a:r>
              <a:rPr lang="fi-FI" dirty="0" smtClean="0"/>
              <a:t>Tilanteen mukaan valittava </a:t>
            </a:r>
            <a:r>
              <a:rPr lang="fi-FI" dirty="0" err="1" smtClean="0"/>
              <a:t>DTW-kartta</a:t>
            </a:r>
            <a:r>
              <a:rPr lang="fi-FI" dirty="0" smtClean="0"/>
              <a:t>?</a:t>
            </a:r>
            <a:endParaRPr lang="fi-FI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96FC99-62BC-4FD6-91C5-E0F368A1B0C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57265C59-F197-43D7-B116-186ED066248B}" type="datetime1">
              <a:rPr lang="fi-FI" smtClean="0"/>
              <a:pPr>
                <a:defRPr/>
              </a:pPr>
              <a:t>8.2.2019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4"/>
          <a:stretch/>
        </p:blipFill>
        <p:spPr bwMode="auto">
          <a:xfrm>
            <a:off x="1111316" y="1091367"/>
            <a:ext cx="6921370" cy="494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6591" y="6034011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White, Barry, et al. "Using the cartographic depth-to-water index to locate small streams and associated wet areas across </a:t>
            </a:r>
            <a:r>
              <a:rPr lang="en-US" sz="1000" dirty="0" smtClean="0"/>
              <a:t>landscapes.</a:t>
            </a:r>
          </a:p>
          <a:p>
            <a:r>
              <a:rPr lang="en-US" sz="1000" i="1" dirty="0" smtClean="0"/>
              <a:t>Canadian </a:t>
            </a:r>
            <a:r>
              <a:rPr lang="en-US" sz="1000" i="1" dirty="0"/>
              <a:t>Water Resources Journal</a:t>
            </a:r>
            <a:r>
              <a:rPr lang="en-US" sz="1000" dirty="0"/>
              <a:t>, vol. 37, no. 4, 2012, p. 333+. </a:t>
            </a:r>
            <a:r>
              <a:rPr lang="en-US" sz="1000" i="1" dirty="0"/>
              <a:t>Academic OneFile</a:t>
            </a:r>
            <a:r>
              <a:rPr lang="en-US" sz="1000" dirty="0"/>
              <a:t>, Accessed 12 Feb. 2018.</a:t>
            </a:r>
            <a:endParaRPr lang="fi-FI" sz="1000" dirty="0"/>
          </a:p>
        </p:txBody>
      </p:sp>
    </p:spTree>
    <p:extLst>
      <p:ext uri="{BB962C8B-B14F-4D97-AF65-F5344CB8AC3E}">
        <p14:creationId xmlns:p14="http://schemas.microsoft.com/office/powerpoint/2010/main" val="2868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07411"/>
            <a:ext cx="8229600" cy="4813995"/>
          </a:xfrm>
        </p:spPr>
        <p:txBody>
          <a:bodyPr>
            <a:noAutofit/>
          </a:bodyPr>
          <a:lstStyle/>
          <a:p>
            <a:r>
              <a:rPr lang="fi-FI" sz="1800" dirty="0" smtClean="0"/>
              <a:t>Syötteenä </a:t>
            </a:r>
            <a:r>
              <a:rPr lang="fi-FI" sz="1800" dirty="0" smtClean="0"/>
              <a:t>vrk sää</a:t>
            </a:r>
            <a:r>
              <a:rPr lang="fi-FI" sz="1800" dirty="0" smtClean="0"/>
              <a:t>data ja/tai ennuste</a:t>
            </a:r>
            <a:endParaRPr lang="fi-FI" sz="1800" dirty="0"/>
          </a:p>
          <a:p>
            <a:r>
              <a:rPr lang="fi-FI" sz="1800" dirty="0" smtClean="0"/>
              <a:t>Parametreina</a:t>
            </a:r>
          </a:p>
          <a:p>
            <a:pPr lvl="1"/>
            <a:r>
              <a:rPr lang="fi-FI" sz="1800" dirty="0" smtClean="0"/>
              <a:t>Puuston määrä ja </a:t>
            </a:r>
            <a:r>
              <a:rPr lang="fi-FI" sz="1800" dirty="0" smtClean="0"/>
              <a:t>lajisuhteet:</a:t>
            </a:r>
          </a:p>
          <a:p>
            <a:pPr lvl="2"/>
            <a:r>
              <a:rPr lang="fi-FI" sz="1800" dirty="0" smtClean="0"/>
              <a:t>Kuviotieto tai </a:t>
            </a:r>
            <a:r>
              <a:rPr lang="fi-FI" sz="1800" dirty="0" err="1" smtClean="0"/>
              <a:t>mVMI</a:t>
            </a:r>
            <a:endParaRPr lang="fi-FI" sz="1800" dirty="0" smtClean="0"/>
          </a:p>
          <a:p>
            <a:pPr lvl="1"/>
            <a:r>
              <a:rPr lang="fi-FI" sz="1800" dirty="0" smtClean="0"/>
              <a:t>Ojaväli ja ojasyvyys</a:t>
            </a:r>
          </a:p>
          <a:p>
            <a:pPr lvl="1"/>
            <a:r>
              <a:rPr lang="fi-FI" sz="1800" dirty="0" smtClean="0"/>
              <a:t>Turpeen </a:t>
            </a:r>
            <a:r>
              <a:rPr lang="fi-FI" sz="1800" dirty="0" smtClean="0"/>
              <a:t>ominaisuudet</a:t>
            </a:r>
          </a:p>
          <a:p>
            <a:pPr lvl="2"/>
            <a:r>
              <a:rPr lang="fi-FI" sz="1800" dirty="0" smtClean="0"/>
              <a:t>suotyyppi / kasvupaikkatyyppi</a:t>
            </a:r>
            <a:endParaRPr lang="fi-FI" sz="1800" dirty="0" smtClean="0"/>
          </a:p>
          <a:p>
            <a:r>
              <a:rPr lang="fi-FI" sz="1800" dirty="0" smtClean="0"/>
              <a:t>Ennuste 1krt/vrk</a:t>
            </a:r>
          </a:p>
          <a:p>
            <a:pPr lvl="1"/>
            <a:r>
              <a:rPr lang="fi-FI" sz="1800" dirty="0" smtClean="0"/>
              <a:t>Pohjaveden syvyys</a:t>
            </a:r>
          </a:p>
          <a:p>
            <a:pPr lvl="1"/>
            <a:r>
              <a:rPr lang="fi-FI" sz="1800" dirty="0" smtClean="0"/>
              <a:t>Roudan syvyys</a:t>
            </a:r>
          </a:p>
          <a:p>
            <a:pPr lvl="1"/>
            <a:r>
              <a:rPr lang="fi-FI" sz="1800" dirty="0" smtClean="0"/>
              <a:t>Myöhemmin kantavuus</a:t>
            </a:r>
          </a:p>
          <a:p>
            <a:r>
              <a:rPr lang="fi-FI" sz="1800" dirty="0" smtClean="0"/>
              <a:t>”Tehtävissä kaikille Suomen ojitetuille soille”</a:t>
            </a:r>
          </a:p>
          <a:p>
            <a:pPr lvl="1"/>
            <a:r>
              <a:rPr lang="fi-FI" sz="1800" dirty="0" smtClean="0"/>
              <a:t>SOMPA &amp; </a:t>
            </a:r>
            <a:r>
              <a:rPr lang="fi-FI" sz="1800" dirty="0" err="1" smtClean="0"/>
              <a:t>CCF-peat</a:t>
            </a:r>
            <a:r>
              <a:rPr lang="fi-FI" sz="1800" dirty="0" smtClean="0"/>
              <a:t> (SA): testaus jatkuvan kasvatuksen koealoille </a:t>
            </a:r>
            <a:r>
              <a:rPr lang="fi-FI" sz="1800" dirty="0" smtClean="0"/>
              <a:t>Suometsien Sadonkorjuu: demo puunkorjuuoperaatioissa (Jori Uusitalo)</a:t>
            </a:r>
            <a:endParaRPr lang="fi-FI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96752"/>
            <a:ext cx="2743118" cy="4032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Turvemaiden </a:t>
            </a:r>
            <a:r>
              <a:rPr lang="fi-FI" dirty="0" smtClean="0"/>
              <a:t>hydrologiaennusteet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06" y="1"/>
            <a:ext cx="1439694" cy="130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4"/>
          <p:cNvSpPr/>
          <p:nvPr/>
        </p:nvSpPr>
        <p:spPr>
          <a:xfrm>
            <a:off x="5629126" y="4152408"/>
            <a:ext cx="2540397" cy="498764"/>
          </a:xfrm>
          <a:prstGeom prst="arc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Arc 6"/>
          <p:cNvSpPr/>
          <p:nvPr/>
        </p:nvSpPr>
        <p:spPr>
          <a:xfrm flipH="1">
            <a:off x="6009971" y="4172199"/>
            <a:ext cx="2254554" cy="307769"/>
          </a:xfrm>
          <a:prstGeom prst="arc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32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713F14-65AC-4F63-824F-326643FF777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6CD1440C-FAB8-4462-93BB-8682131BCA36}" type="datetime1">
              <a:rPr lang="fi-FI" smtClean="0"/>
              <a:pPr>
                <a:defRPr/>
              </a:pPr>
              <a:t>8.2.2019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853" y="2841625"/>
            <a:ext cx="8128000" cy="4256088"/>
          </a:xfrm>
        </p:spPr>
        <p:txBody>
          <a:bodyPr/>
          <a:lstStyle/>
          <a:p>
            <a:r>
              <a:rPr lang="en-US" sz="2400" dirty="0"/>
              <a:t>7 </a:t>
            </a:r>
            <a:r>
              <a:rPr lang="en-US" sz="2400" dirty="0" err="1"/>
              <a:t>kohdetta</a:t>
            </a:r>
            <a:r>
              <a:rPr lang="en-US" sz="2400" dirty="0"/>
              <a:t>, </a:t>
            </a:r>
            <a:r>
              <a:rPr lang="en-US" sz="2400" dirty="0" err="1"/>
              <a:t>joilla</a:t>
            </a:r>
            <a:r>
              <a:rPr lang="en-US" sz="2400" dirty="0"/>
              <a:t> </a:t>
            </a:r>
            <a:r>
              <a:rPr lang="en-US" sz="2400" dirty="0" smtClean="0"/>
              <a:t>2</a:t>
            </a:r>
            <a:r>
              <a:rPr lang="en-US" sz="2400" dirty="0" smtClean="0"/>
              <a:t>-4</a:t>
            </a:r>
            <a:r>
              <a:rPr lang="en-US" sz="2400" dirty="0" smtClean="0"/>
              <a:t> </a:t>
            </a:r>
            <a:r>
              <a:rPr lang="en-US" sz="2400" dirty="0" err="1" smtClean="0"/>
              <a:t>hakkuukäsittelyä</a:t>
            </a:r>
            <a:r>
              <a:rPr lang="en-US" sz="2400" dirty="0" smtClean="0"/>
              <a:t> + </a:t>
            </a:r>
            <a:r>
              <a:rPr lang="en-US" sz="2400" dirty="0" err="1" smtClean="0"/>
              <a:t>kontrolli</a:t>
            </a:r>
            <a:endParaRPr lang="en-US" sz="2400" dirty="0"/>
          </a:p>
          <a:p>
            <a:pPr lvl="1"/>
            <a:r>
              <a:rPr lang="en-US" sz="2000" dirty="0" err="1"/>
              <a:t>Paroninkorpi</a:t>
            </a:r>
            <a:r>
              <a:rPr lang="en-US" sz="2000" dirty="0"/>
              <a:t>, </a:t>
            </a:r>
            <a:r>
              <a:rPr lang="en-US" sz="2000" dirty="0" err="1"/>
              <a:t>Heinävesi</a:t>
            </a:r>
            <a:r>
              <a:rPr lang="en-US" sz="2000" dirty="0"/>
              <a:t>, </a:t>
            </a:r>
            <a:r>
              <a:rPr lang="en-US" sz="2000" dirty="0" err="1"/>
              <a:t>Juuka</a:t>
            </a:r>
            <a:r>
              <a:rPr lang="en-US" sz="2000" dirty="0"/>
              <a:t>, </a:t>
            </a:r>
            <a:r>
              <a:rPr lang="en-US" sz="2000" dirty="0" err="1"/>
              <a:t>Sinilammenneva</a:t>
            </a:r>
            <a:r>
              <a:rPr lang="en-US" sz="2000" dirty="0"/>
              <a:t>, </a:t>
            </a:r>
            <a:r>
              <a:rPr lang="en-US" sz="2000" dirty="0" err="1"/>
              <a:t>Kivalo</a:t>
            </a:r>
            <a:r>
              <a:rPr lang="en-US" sz="2000" dirty="0"/>
              <a:t>, </a:t>
            </a:r>
            <a:r>
              <a:rPr lang="en-US" sz="2000" dirty="0" err="1"/>
              <a:t>Lettosuo</a:t>
            </a:r>
            <a:r>
              <a:rPr lang="en-US" sz="2000" dirty="0"/>
              <a:t>, (</a:t>
            </a:r>
            <a:r>
              <a:rPr lang="en-US" sz="2000" dirty="0" err="1"/>
              <a:t>Ränskälänkorpi</a:t>
            </a:r>
            <a:r>
              <a:rPr lang="en-US" sz="2000" dirty="0"/>
              <a:t>)</a:t>
            </a:r>
          </a:p>
          <a:p>
            <a:r>
              <a:rPr lang="en-US" sz="2400" dirty="0" err="1"/>
              <a:t>Malliajoihin</a:t>
            </a:r>
            <a:r>
              <a:rPr lang="en-US" sz="2400" dirty="0"/>
              <a:t> </a:t>
            </a:r>
            <a:r>
              <a:rPr lang="en-US" sz="2400" dirty="0" err="1" smtClean="0"/>
              <a:t>tarvitaan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Sijainti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(IL </a:t>
            </a:r>
            <a:r>
              <a:rPr lang="en-US" sz="2000" dirty="0" err="1"/>
              <a:t>säädata</a:t>
            </a:r>
            <a:r>
              <a:rPr lang="en-US" sz="2000" dirty="0"/>
              <a:t> </a:t>
            </a:r>
            <a:r>
              <a:rPr lang="en-US" sz="2000" dirty="0" err="1"/>
              <a:t>hakua</a:t>
            </a:r>
            <a:r>
              <a:rPr lang="en-US" sz="2000" dirty="0"/>
              <a:t> </a:t>
            </a:r>
            <a:r>
              <a:rPr lang="en-US" sz="2000" dirty="0" err="1"/>
              <a:t>varten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Ojaväli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ojasyvyys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turvelaji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(+ bulk density tai </a:t>
            </a:r>
            <a:r>
              <a:rPr lang="en-US" sz="2000" dirty="0" err="1"/>
              <a:t>maatuneisuus</a:t>
            </a:r>
            <a:r>
              <a:rPr lang="en-US" sz="2000" dirty="0"/>
              <a:t> </a:t>
            </a:r>
            <a:r>
              <a:rPr lang="en-US" sz="2000" dirty="0" err="1"/>
              <a:t>syvyyden</a:t>
            </a:r>
            <a:r>
              <a:rPr lang="en-US" sz="2000" dirty="0"/>
              <a:t> </a:t>
            </a:r>
            <a:r>
              <a:rPr lang="en-US" sz="2000" dirty="0" err="1"/>
              <a:t>suhteen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LAI </a:t>
            </a:r>
            <a:r>
              <a:rPr lang="en-US" sz="2000" dirty="0"/>
              <a:t>(</a:t>
            </a:r>
            <a:r>
              <a:rPr lang="en-US" sz="2000" dirty="0" err="1"/>
              <a:t>conif</a:t>
            </a:r>
            <a:r>
              <a:rPr lang="en-US" sz="2000" dirty="0"/>
              <a:t>/</a:t>
            </a:r>
            <a:r>
              <a:rPr lang="en-US" sz="2000" dirty="0" err="1"/>
              <a:t>decid</a:t>
            </a:r>
            <a:r>
              <a:rPr lang="en-US" sz="2000" dirty="0"/>
              <a:t>/shrubs)</a:t>
            </a:r>
            <a:r>
              <a:rPr lang="en-US" sz="2000" dirty="0">
                <a:solidFill>
                  <a:srgbClr val="FF0000"/>
                </a:solidFill>
              </a:rPr>
              <a:t>, canopy height and </a:t>
            </a:r>
            <a:r>
              <a:rPr lang="en-US" sz="2000" dirty="0" smtClean="0">
                <a:solidFill>
                  <a:srgbClr val="FF0000"/>
                </a:solidFill>
              </a:rPr>
              <a:t>closure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00B0F0"/>
                </a:solidFill>
              </a:rPr>
              <a:t>Pohjavesimittaukset</a:t>
            </a:r>
            <a:r>
              <a:rPr lang="en-US" sz="2000" dirty="0" smtClean="0">
                <a:solidFill>
                  <a:srgbClr val="00B0F0"/>
                </a:solidFill>
              </a:rPr>
              <a:t> </a:t>
            </a:r>
            <a:r>
              <a:rPr lang="en-US" sz="2000" dirty="0" err="1"/>
              <a:t>mallin</a:t>
            </a:r>
            <a:r>
              <a:rPr lang="en-US" sz="2000" dirty="0"/>
              <a:t> </a:t>
            </a:r>
            <a:r>
              <a:rPr lang="en-US" sz="2000" dirty="0" err="1" smtClean="0"/>
              <a:t>kalibroimiseksi</a:t>
            </a:r>
            <a:r>
              <a:rPr lang="en-US" sz="2000" dirty="0" smtClean="0"/>
              <a:t>/</a:t>
            </a:r>
            <a:r>
              <a:rPr lang="en-US" sz="2000" dirty="0" err="1" smtClean="0"/>
              <a:t>validoimiseksi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382" y="113617"/>
            <a:ext cx="8858992" cy="1038225"/>
          </a:xfrm>
        </p:spPr>
        <p:txBody>
          <a:bodyPr/>
          <a:lstStyle/>
          <a:p>
            <a:r>
              <a:rPr lang="fi-FI" sz="3200" dirty="0"/>
              <a:t>Sompa </a:t>
            </a:r>
            <a:r>
              <a:rPr lang="fi-FI" sz="3200" dirty="0" smtClean="0"/>
              <a:t>kohteet: testaus jatkuvan kasvatuksen koealoille</a:t>
            </a:r>
            <a:endParaRPr lang="en-US" sz="3200" dirty="0"/>
          </a:p>
        </p:txBody>
      </p:sp>
      <p:pic>
        <p:nvPicPr>
          <p:cNvPr id="6" name="Picture 2" descr="H:\Esityksiä\Figures\g4271-3-6-3-7-9-3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2" y="1151842"/>
            <a:ext cx="869466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/>
          <p:cNvSpPr/>
          <p:nvPr/>
        </p:nvSpPr>
        <p:spPr>
          <a:xfrm>
            <a:off x="714435" y="4443531"/>
            <a:ext cx="218956" cy="793488"/>
          </a:xfrm>
          <a:prstGeom prst="leftBrace">
            <a:avLst>
              <a:gd name="adj1" fmla="val 94618"/>
              <a:gd name="adj2" fmla="val 50000"/>
            </a:avLst>
          </a:prstGeom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714435" y="5418387"/>
            <a:ext cx="218956" cy="793488"/>
          </a:xfrm>
          <a:prstGeom prst="leftBrace">
            <a:avLst>
              <a:gd name="adj1" fmla="val 94618"/>
              <a:gd name="adj2" fmla="val 50000"/>
            </a:avLst>
          </a:prstGeom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7457554">
            <a:off x="-203386" y="4547888"/>
            <a:ext cx="111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/>
              <a:t>joka kohteelle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 rot="17457554">
            <a:off x="-271194" y="5612951"/>
            <a:ext cx="1228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dirty="0" smtClean="0"/>
              <a:t>joka käsittelyille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526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77" y="0"/>
            <a:ext cx="688554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878" y="7481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Puusto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153330" y="214745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Ojan</a:t>
            </a:r>
          </a:p>
          <a:p>
            <a:r>
              <a:rPr lang="fi-FI" dirty="0" smtClean="0"/>
              <a:t>syvyys</a:t>
            </a:r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166278" y="38080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Ojaväli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153330" y="5539838"/>
            <a:ext cx="10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Turvelaji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8105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Luke_PP_EN_pieni</Template>
  <TotalTime>3920</TotalTime>
  <Words>1078</Words>
  <Application>Microsoft Office PowerPoint</Application>
  <PresentationFormat>On-screen Show (4:3)</PresentationFormat>
  <Paragraphs>234</Paragraphs>
  <Slides>21</Slides>
  <Notes>1</Notes>
  <HiddenSlides>10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Luke_PP_EN_pieni</vt:lpstr>
      <vt:lpstr>blank</vt:lpstr>
      <vt:lpstr> </vt:lpstr>
      <vt:lpstr>Spatiaalinen kosteusennuste</vt:lpstr>
      <vt:lpstr>Demo</vt:lpstr>
      <vt:lpstr>PowerPoint Presentation</vt:lpstr>
      <vt:lpstr>PowerPoint Presentation</vt:lpstr>
      <vt:lpstr>Tilanteen mukaan valittava DTW-kartta?</vt:lpstr>
      <vt:lpstr>Turvemaiden hydrologiaennusteet</vt:lpstr>
      <vt:lpstr>Sompa kohteet: testaus jatkuvan kasvatuksen koealoille</vt:lpstr>
      <vt:lpstr>PowerPoint Presentation</vt:lpstr>
      <vt:lpstr>Dynaamisten karttojen käytännön testaus?</vt:lpstr>
      <vt:lpstr>PowerPoint Presentation</vt:lpstr>
      <vt:lpstr>PowerPoint Presentation</vt:lpstr>
      <vt:lpstr>Kulkukelpoisuusennuste step 1: dynaaminen DTW  </vt:lpstr>
      <vt:lpstr>GIS + kulkuvastus –pohjaiset uransyvyysmallit (Salmivaara et al. manuscript)</vt:lpstr>
      <vt:lpstr>PowerPoint Presentation</vt:lpstr>
      <vt:lpstr>Uransyvyysennuste Vihtiin eri ajanhetkille</vt:lpstr>
      <vt:lpstr>Kantavuusennuste 3: uransyvyys/ kulkuvastus</vt:lpstr>
      <vt:lpstr>Kosteusennuste nr. 1: dynaaminen ’TWI’ 16x16m</vt:lpstr>
      <vt:lpstr>Kosteusennuste nr 2: maankosteus top 40cm (16x16m)</vt:lpstr>
      <vt:lpstr>Aikataulu</vt:lpstr>
      <vt:lpstr>Dynamic forest trafficability prediction by fusion of open data,  hydrologic forecasts and harvester-measured data</vt:lpstr>
    </vt:vector>
  </TitlesOfParts>
  <Company>LUKE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Pääotsikko</dc:title>
  <dc:creator>Launiainen Samuli</dc:creator>
  <cp:lastModifiedBy>Samuli Launiainen</cp:lastModifiedBy>
  <cp:revision>216</cp:revision>
  <cp:lastPrinted>2019-02-08T11:08:56Z</cp:lastPrinted>
  <dcterms:created xsi:type="dcterms:W3CDTF">2016-10-06T09:45:51Z</dcterms:created>
  <dcterms:modified xsi:type="dcterms:W3CDTF">2019-02-08T11:55:01Z</dcterms:modified>
</cp:coreProperties>
</file>